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06" r:id="rId3"/>
    <p:sldId id="300" r:id="rId4"/>
    <p:sldId id="305" r:id="rId5"/>
    <p:sldId id="303" r:id="rId6"/>
    <p:sldId id="304"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68571" autoAdjust="0"/>
  </p:normalViewPr>
  <p:slideViewPr>
    <p:cSldViewPr snapToGrid="0" showGuides="1">
      <p:cViewPr varScale="1">
        <p:scale>
          <a:sx n="85" d="100"/>
          <a:sy n="85" d="100"/>
        </p:scale>
        <p:origin x="2176" y="184"/>
      </p:cViewPr>
      <p:guideLst>
        <p:guide orient="horz" pos="1797"/>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97601e4dd2f632eea7f16fee1ce3960">
            <a:r>
              <a:rPr dirty="0" lang="en-US" noProof="0"/>
              <a:t>Dans la vidéo précédente, nous avons créé l'indicateur Couverture RMNCAH CPN 4ème visite.</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3fdedf0a5595e0a1bda9a432b966c60">
            <a:pPr rtl="0"/>
            <a:r>
              <a:rPr b="0" dirty="0" i="0" kern="1200" lang="en-US" strike="noStrike" sz="1400" u="none">
                <a:solidFill>
                  <a:schemeClr val="tx1"/>
                </a:solidFill>
                <a:effectLst/>
                <a:latin charset="0" panose="020F0502020204030203" pitchFamily="34" typeface="Lato"/>
                <a:ea typeface="+mn-ea"/>
                <a:cs typeface="+mn-cs"/>
              </a:rPr>
              <a:t>Dans cette vidéo, nous allons créer un deuxième indicateur qui calcule le taux d'abandon des soins prénatals de la 1re visite à la 8e visite.</a:t>
            </a:r>
          </a:p>
          <a:p>
            <a:pPr rtl="0"/>
            <a:endParaRPr b="0" dirty="0" i="0" kern="1200" lang="en-US" strike="noStrike" sz="1400" u="none">
              <a:solidFill>
                <a:schemeClr val="tx1"/>
              </a:solidFill>
              <a:effectLst/>
              <a:latin charset="0" panose="020F0502020204030203" pitchFamily="34" typeface="Lato"/>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1625d123eada714a0829f57668da86">
            <a:r>
              <a:rPr dirty="0" lang="en-US" noProof="0">
                <a:solidFill>
                  <a:srgbClr val="000000"/>
                </a:solidFill>
                <a:sym typeface=""/>
              </a:rPr>
              <a:t>Cet indicateur est un peu plus complexe car nous devons ajouter un opérateur au numérateur pour calculer la différence entre celles qui se rendent à la première et celles qui se rendent à la huitième visite de soins prénatals. Cette différence entre le dénominateur et le nombre total de femmes enceintes qui se sont rendues à la première visite de CPN est appelée le taux d'abandon. Cet indicateur s'exprime également en pourcentage.</a:t>
            </a:r>
          </a:p>
        </p:txBody>
      </p:sp>
    </p:spTree>
    <p:extLst>
      <p:ext uri="{BB962C8B-B14F-4D97-AF65-F5344CB8AC3E}">
        <p14:creationId xmlns:p14="http://schemas.microsoft.com/office/powerpoint/2010/main" val="424069277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5c58a2e711927e3ec4e39860fa1df59">
            <a:r>
              <a:rPr dirty="0" lang="en-US"/>
              <a:t>Pour créer cet indicateur, nous partons de l'écran de gestion des indicateurs et cliquons sur l'icône +.</a:t>
            </a:r>
          </a:p>
          <a:p>
            <a:endParaRPr dirty="0" lang="en-US"/>
          </a:p>
          <a:p txid="81e27a2cbe62af6c8cb002af4a305359">
            <a:r>
              <a:rPr dirty="0" lang="en-US"/>
              <a:t>Renseignez les champs requis dans l'ordre. D'abord, le nom. Ensuite, le nom abrégé. En tant que bonne pratique et étape non obligatoire, nous devrions ajouter une description. À la différence de notre exemple précédent, les éléments de données sont tous saisis sur une base mensuelle. Il n'est donc pas nécessaire de cocher l'option "annuelle".</a:t>
            </a:r>
          </a:p>
          <a:p>
            <a:endParaRPr dirty="0" lang="en-US"/>
          </a:p>
          <a:p txid="1aa7a9207071a1062f9b04bcab73994b">
            <a:r>
              <a:rPr dirty="0" lang="en-US"/>
              <a:t>Enfin, pour le type d'indicateur, sélectionnez l'option pourcentage. Défilez jusqu'au champ Modifier le numérateur et cliquez dessus. Dans le dialogue de configuration Modifier le numérateur, ajouter une description CPN 1 moins CPN 8. Passez maintenant à la section de création des formules. Recherchez l'élément de données de la première visite de CPN dans l'onglet Éléments de données situé sur le côté droit.</a:t>
            </a:r>
          </a:p>
          <a:p>
            <a:endParaRPr dirty="0" lang="en-US"/>
          </a:p>
          <a:p txid="a8428a74af5fe8c6e91ef9b89e8cbbbd">
            <a:r>
              <a:rPr dirty="0" lang="en-US"/>
              <a:t>Double-cliquez dessus pour le sélectionner. Nous voulons soustraire la valeur de la huitième visite de CPN de la première visite de CPN. Pour ce faire, nous devons donc insérer l'opérateur "moins". Cliquez sur le bouton "moins" pour l'insérer dans la formule.</a:t>
            </a:r>
          </a:p>
          <a:p>
            <a:endParaRPr dirty="0" lang="en-US"/>
          </a:p>
          <a:p txid="5576782599ce44fe7551029f8a57398f">
            <a:r>
              <a:rPr dirty="0" lang="en-US"/>
              <a:t>Vous remarquerez que la formule écrite en bas de la boîte de dialogue de configuration indique maintenant que l'expression n'est pas bien formulée. Cela est dû au fait que vous avez ajouté un opérateur pour soustraire une valeur, mais que vous n'avez pas encore identifié de valeur à soustraire.</a:t>
            </a:r>
          </a:p>
          <a:p>
            <a:endParaRPr dirty="0" lang="en-US"/>
          </a:p>
          <a:p txid="193c08cecca235b4d37660c1e51bbefe">
            <a:r>
              <a:rPr dirty="0" lang="en-US"/>
              <a:t>Ce message apparaît pour vous confirmer que vous avez ajouté tous les composants requis à votre numérateur ou dénominateur pour créer une expression mathématique valide.</a:t>
            </a:r>
          </a:p>
          <a:p>
            <a:endParaRPr dirty="0" lang="en-US"/>
          </a:p>
          <a:p txid="572d1ab3ec7a3f3a9a44bf221ba743b6">
            <a:r>
              <a:rPr dirty="0" lang="en-US"/>
              <a:t>Dans l'onglet Éléments de données à droite, recherchez l'élément de données CPN 8ème visite et double-cliquez dessus pour l'ajouter à la formule. L'expression est désormais valide. Si elle ne l'était pas, nous ne pourrions pas l'enregistrer.</a:t>
            </a:r>
          </a:p>
          <a:p>
            <a:endParaRPr dirty="0" lang="en-US"/>
          </a:p>
          <a:p txid="ebd4cc77d1ef50f546f4de070016c050">
            <a:r>
              <a:rPr dirty="0" lang="en-US"/>
              <a:t>Si vous ne voulez pas cliquer pour sélectionner des opérateurs dans la liste, vous pouvez également modifier la formule dans la section de création des formules en utilisant votre clavier. Par exemple, vous pouvez entrer la touche "moins" pour ajouter un opérateur de soustraction ou la touche "plus" pour une addition, et ainsi de suite. Cliquez sur Terminé pour enregistrer la configuration du numérateur et fermer la boîte de dialogue.</a:t>
            </a:r>
          </a:p>
          <a:p>
            <a:endParaRPr dirty="0" lang="en-US"/>
          </a:p>
          <a:p txid="092dc998a94389383e2a1736f981ea82">
            <a:r>
              <a:rPr dirty="0" lang="en-US"/>
              <a:t>Cliquez ensuite sur le champ Modifier le dénominateur pour ouvrir la boîte de dialogue de configuration du dénominateur. Ajoutez la description CPN 1ère visite, puis ajoutez CPN 1ère visite au créateur de formules. Confirmez que l'expression est valide, puis cliquez sur Terminé. Lorsque tous les champs requis sont renseignés et que le numérateur et le dénominateur sont définis, cliquez sur Enregistrer.</a:t>
            </a:r>
          </a:p>
        </p:txBody>
      </p:sp>
    </p:spTree>
    <p:extLst>
      <p:ext uri="{BB962C8B-B14F-4D97-AF65-F5344CB8AC3E}">
        <p14:creationId xmlns:p14="http://schemas.microsoft.com/office/powerpoint/2010/main" val="81172236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df4f455a9bba1ae13e375280bbc89c1">
            <a:pPr rtl="0">
              <a:spcBef>
                <a:spcPts val="0"/>
              </a:spcBef>
              <a:spcAft>
                <a:spcPts val="0"/>
              </a:spcAft>
            </a:pPr>
            <a:r>
              <a:rPr b="0" dirty="0" i="0" lang="en-US" strike="noStrike" sz="1800" u="none">
                <a:solidFill>
                  <a:srgbClr val="000000"/>
                </a:solidFill>
                <a:effectLst/>
                <a:latin charset="0" panose="020F0502020204030203" pitchFamily="34" typeface="Lato"/>
              </a:rPr>
              <a:t>En résumé, vous pouvez utiliser DHIS2 pour créer des indicateurs complexes avec plus d'un élément de données au numérateur, au dénominateur ou aux deux, en utilisant des opérateurs mathématiques. Pour créer un indicateur, allez dans l'application Maintenance, cliquez sur l'icône "+" dans la section Indicateur, renseignez les champs requis, y compris la sélection du type d'indicateur, puis configurez le numérateur et le dénominateur à l'aide du créateur de formules. Au numérateur ou au dénominateur qui contient plusieurs éléments de données, ajoutez un opérateur mathématique entre eux pour former une expression valide. Vérifiez que chacune de vos formules est complète, puis cliquez sur enregistrer pour finaliser votre indicateur.</a:t>
            </a:r>
            <a:br>
              <a:rPr b="0" dirty="0" lang="en-US" sz="2400">
                <a:effectLst/>
              </a:rPr>
            </a:b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6.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27c72cf82d7528ca11c95c7cd5b14d1">
            <a:r>
              <a:rPr lang="en-US"/>
              <a:t>Création d'indicateurs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F4EDF05F-9708-4BD4-694B-C26FD370E798}"/>
              </a:ext>
            </a:extLst>
          </p:cNvPr>
          <p:cNvSpPr txBox="1">
            <a:spLocks/>
          </p:cNvSpPr>
          <p:nvPr/>
        </p:nvSpPr>
        <p:spPr>
          <a:xfrm>
            <a:off x="9045536" y="509023"/>
            <a:ext cx="2110146" cy="682625"/>
          </a:xfrm>
          <a:prstGeom prst="roundRect">
            <a:avLst/>
          </a:prstGeom>
          <a:ln w="28575">
            <a:solidFill>
              <a:schemeClr val="bg1"/>
            </a:solidFill>
          </a:ln>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84583d6a13281762c88b4dece1e216e7">
            <a:pPr algn="ctr"/>
            <a:r>
              <a:rPr lang="es-ES" sz="2400"/>
              <a:t>Partie 2/2</a:t>
            </a:r>
          </a:p>
        </p:txBody>
      </p:sp>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0" id="27" nodeType="withEffect" presetClass="entr" presetID="47" presetSubtype="0">
                                  <p:stCondLst>
                                    <p:cond delay="400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anim calcmode="lin" valueType="num">
                                      <p:cBhvr>
                                        <p:cTn dur="250" fill="hold" id="30"/>
                                        <p:tgtEl>
                                          <p:spTgt spid="9"/>
                                        </p:tgtEl>
                                        <p:attrNameLst>
                                          <p:attrName>ppt_x</p:attrName>
                                        </p:attrNameLst>
                                      </p:cBhvr>
                                      <p:tavLst>
                                        <p:tav tm="0">
                                          <p:val>
                                            <p:strVal val="#ppt_x"/>
                                          </p:val>
                                        </p:tav>
                                        <p:tav tm="100000">
                                          <p:val>
                                            <p:strVal val="#ppt_x"/>
                                          </p:val>
                                        </p:tav>
                                      </p:tavLst>
                                    </p:anim>
                                    <p:anim calcmode="lin" valueType="num">
                                      <p:cBhvr>
                                        <p:cTn dur="250" fill="hold" id="31"/>
                                        <p:tgtEl>
                                          <p:spTgt spid="9"/>
                                        </p:tgtEl>
                                        <p:attrNameLst>
                                          <p:attrName>ppt_y</p:attrName>
                                        </p:attrNameLst>
                                      </p:cBhvr>
                                      <p:tavLst>
                                        <p:tav tm="0">
                                          <p:val>
                                            <p:strVal val="#ppt_y-.1"/>
                                          </p:val>
                                        </p:tav>
                                        <p:tav tm="100000">
                                          <p:val>
                                            <p:strVal val="#ppt_y"/>
                                          </p:val>
                                        </p:tav>
                                      </p:tavLst>
                                    </p:anim>
                                  </p:childTnLst>
                                </p:cTn>
                              </p:par>
                              <p:par>
                                <p:cTn fill="hold" grpId="1" id="32" nodeType="withEffect" presetClass="exit" presetID="2" presetSubtype="9">
                                  <p:stCondLst>
                                    <p:cond delay="11750"/>
                                  </p:stCondLst>
                                  <p:childTnLst>
                                    <p:anim calcmode="lin" valueType="num">
                                      <p:cBhvr additive="base">
                                        <p:cTn dur="500" id="33"/>
                                        <p:tgtEl>
                                          <p:spTgt spid="4"/>
                                        </p:tgtEl>
                                        <p:attrNameLst>
                                          <p:attrName>ppt_x</p:attrName>
                                        </p:attrNameLst>
                                      </p:cBhvr>
                                      <p:tavLst>
                                        <p:tav tm="0">
                                          <p:val>
                                            <p:strVal val="ppt_x"/>
                                          </p:val>
                                        </p:tav>
                                        <p:tav tm="100000">
                                          <p:val>
                                            <p:strVal val="0-ppt_w/2"/>
                                          </p:val>
                                        </p:tav>
                                      </p:tavLst>
                                    </p:anim>
                                    <p:anim calcmode="lin" valueType="num">
                                      <p:cBhvr additive="base">
                                        <p:cTn dur="500" id="34"/>
                                        <p:tgtEl>
                                          <p:spTgt spid="4"/>
                                        </p:tgtEl>
                                        <p:attrNameLst>
                                          <p:attrName>ppt_y</p:attrName>
                                        </p:attrNameLst>
                                      </p:cBhvr>
                                      <p:tavLst>
                                        <p:tav tm="0">
                                          <p:val>
                                            <p:strVal val="ppt_y"/>
                                          </p:val>
                                        </p:tav>
                                        <p:tav tm="100000">
                                          <p:val>
                                            <p:strVal val="0-ppt_h/2"/>
                                          </p:val>
                                        </p:tav>
                                      </p:tavLst>
                                    </p:anim>
                                    <p:set>
                                      <p:cBhvr>
                                        <p:cTn dur="1" fill="hold" id="35">
                                          <p:stCondLst>
                                            <p:cond delay="499"/>
                                          </p:stCondLst>
                                        </p:cTn>
                                        <p:tgtEl>
                                          <p:spTgt spid="4"/>
                                        </p:tgtEl>
                                        <p:attrNameLst>
                                          <p:attrName>style.visibility</p:attrName>
                                        </p:attrNameLst>
                                      </p:cBhvr>
                                      <p:to>
                                        <p:strVal val="hidden"/>
                                      </p:to>
                                    </p:set>
                                  </p:childTnLst>
                                </p:cTn>
                              </p:par>
                              <p:par>
                                <p:cTn fill="hold" id="36" nodeType="withEffect" presetClass="exit" presetID="10" presetSubtype="0">
                                  <p:stCondLst>
                                    <p:cond delay="11750"/>
                                  </p:stCondLst>
                                  <p:childTnLst>
                                    <p:animEffect filter="fade" transition="out">
                                      <p:cBhvr>
                                        <p:cTn dur="100" id="37"/>
                                        <p:tgtEl>
                                          <p:spTgt spid="3"/>
                                        </p:tgtEl>
                                      </p:cBhvr>
                                    </p:animEffect>
                                    <p:set>
                                      <p:cBhvr>
                                        <p:cTn dur="1" fill="hold" id="38">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9">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P animBg="1" grpId="0" spid="9"/>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4818080" y="1636395"/>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sp>
        <p:nvSpPr>
          <p:cNvPr id="16" name="TextBox 15">
            <a:extLst>
              <a:ext uri="{FF2B5EF4-FFF2-40B4-BE49-F238E27FC236}">
                <a16:creationId xmlns:a16="http://schemas.microsoft.com/office/drawing/2014/main" id="{3FBF95BD-830E-179A-0E6E-502C85B7106D}"/>
              </a:ext>
            </a:extLst>
          </p:cNvPr>
          <p:cNvSpPr txBox="1"/>
          <p:nvPr/>
        </p:nvSpPr>
        <p:spPr>
          <a:xfrm>
            <a:off x="3326130" y="2532171"/>
            <a:ext cx="5539740" cy="585738"/>
          </a:xfrm>
          <a:prstGeom prst="rect">
            <a:avLst/>
          </a:prstGeom>
          <a:noFill/>
        </p:spPr>
        <p:txBody>
          <a:bodyPr rtlCol="0" wrap="square">
            <a:spAutoFit/>
          </a:bodyPr>
          <a:lstStyle/>
          <a:p txid="5c16d73c8698905897696dcabbdbe13e">
            <a:pPr algn="ctr">
              <a:lnSpc>
                <a:spcPct val="150000"/>
              </a:lnSpc>
              <a:buClr>
                <a:srgbClr val="008CCF"/>
              </a:buClr>
            </a:pPr>
            <a:r>
              <a:rPr lang="es-ES" sz="2400"/>
              <a:t>Couverture de la RMNCAH CPN 4ème visite</a:t>
            </a:r>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7944" p14:dur="2000" spd="slow"/>
    </mc:Choice>
    <mc:Fallback xmlns="">
      <p:transition advTm="794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6">
                                            <p:txEl>
                                              <p:pRg end="0" st="0"/>
                                            </p:txEl>
                                          </p:spTgt>
                                        </p:tgtEl>
                                        <p:attrNameLst>
                                          <p:attrName>style.visibility</p:attrName>
                                        </p:attrNameLst>
                                      </p:cBhvr>
                                      <p:to>
                                        <p:strVal val="visible"/>
                                      </p:to>
                                    </p:set>
                                    <p:animEffect filter="fade" transition="in">
                                      <p:cBhvr>
                                        <p:cTn dur="500" id="12"/>
                                        <p:tgtEl>
                                          <p:spTgt spid="16">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build="p" grpId="0" spid="16"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allez voir…</a:t>
            </a:r>
          </a:p>
        </p:txBody>
      </p:sp>
      <p:sp>
        <p:nvSpPr>
          <p:cNvPr id="10" name="TextBox 9">
            <a:extLst>
              <a:ext uri="{FF2B5EF4-FFF2-40B4-BE49-F238E27FC236}">
                <a16:creationId xmlns:a16="http://schemas.microsoft.com/office/drawing/2014/main" id="{66EFD1A9-65AC-7D2A-FD28-83E967675C15}"/>
              </a:ext>
            </a:extLst>
          </p:cNvPr>
          <p:cNvSpPr txBox="1"/>
          <p:nvPr/>
        </p:nvSpPr>
        <p:spPr>
          <a:xfrm>
            <a:off x="4818080" y="1636395"/>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sp>
        <p:nvSpPr>
          <p:cNvPr id="12" name="TextBox 11">
            <a:extLst>
              <a:ext uri="{FF2B5EF4-FFF2-40B4-BE49-F238E27FC236}">
                <a16:creationId xmlns:a16="http://schemas.microsoft.com/office/drawing/2014/main" id="{D2F3DCB2-02B6-9948-0AC2-4ACD825FA426}"/>
              </a:ext>
            </a:extLst>
          </p:cNvPr>
          <p:cNvSpPr txBox="1"/>
          <p:nvPr/>
        </p:nvSpPr>
        <p:spPr>
          <a:xfrm>
            <a:off x="3326130" y="2532171"/>
            <a:ext cx="5539740" cy="585738"/>
          </a:xfrm>
          <a:prstGeom prst="rect">
            <a:avLst/>
          </a:prstGeom>
          <a:noFill/>
        </p:spPr>
        <p:txBody>
          <a:bodyPr rtlCol="0" wrap="square">
            <a:spAutoFit/>
          </a:bodyPr>
          <a:lstStyle/>
          <a:p txid="5c16d73c8698905897696dcabbdbe13e">
            <a:pPr algn="ctr">
              <a:lnSpc>
                <a:spcPct val="150000"/>
              </a:lnSpc>
              <a:buClr>
                <a:srgbClr val="008CCF"/>
              </a:buClr>
            </a:pPr>
            <a:r>
              <a:rPr lang="es-ES" sz="2400"/>
              <a:t>Couverture de la RMNCAH CPN 4ème visite</a:t>
            </a:r>
          </a:p>
        </p:txBody>
      </p:sp>
      <p:sp>
        <p:nvSpPr>
          <p:cNvPr id="13" name="TextBox 12">
            <a:extLst>
              <a:ext uri="{FF2B5EF4-FFF2-40B4-BE49-F238E27FC236}">
                <a16:creationId xmlns:a16="http://schemas.microsoft.com/office/drawing/2014/main" id="{8A330BFC-5F56-B831-FEE2-018A9DB9DA96}"/>
              </a:ext>
            </a:extLst>
          </p:cNvPr>
          <p:cNvSpPr txBox="1"/>
          <p:nvPr/>
        </p:nvSpPr>
        <p:spPr>
          <a:xfrm>
            <a:off x="3326130" y="3154354"/>
            <a:ext cx="5539740" cy="461665"/>
          </a:xfrm>
          <a:prstGeom prst="rect">
            <a:avLst/>
          </a:prstGeom>
          <a:noFill/>
        </p:spPr>
        <p:txBody>
          <a:bodyPr rtlCol="0" wrap="square">
            <a:spAutoFit/>
          </a:bodyPr>
          <a:lstStyle/>
          <a:p txid="ebcb78a8268330f086d68a47b8eb6a96">
            <a:pPr algn="ctr">
              <a:buClr>
                <a:srgbClr val="008CCF"/>
              </a:buClr>
            </a:pPr>
            <a:r>
              <a:rPr lang="es-ES" sz="2400"/>
              <a:t>Taux d'abandon de la RMNCAH CPN 1-8</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Tm="10104" p14:dur="2000" spd="slow"/>
    </mc:Choice>
    <mc:Fallback xmlns="">
      <p:transition advTm="1010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xEl>
                                              <p:pRg end="0" st="0"/>
                                            </p:txEl>
                                          </p:spTgt>
                                        </p:tgtEl>
                                        <p:attrNameLst>
                                          <p:attrName>style.visibility</p:attrName>
                                        </p:attrNameLst>
                                      </p:cBhvr>
                                      <p:to>
                                        <p:strVal val="visible"/>
                                      </p:to>
                                    </p:set>
                                    <p:animEffect filter="fade" transition="in">
                                      <p:cBhvr>
                                        <p:cTn dur="500" id="7"/>
                                        <p:tgtEl>
                                          <p:spTgt spid="13">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98EC-61F8-F739-2E09-861CC6B937F2}"/>
              </a:ext>
            </a:extLst>
          </p:cNvPr>
          <p:cNvSpPr>
            <a:spLocks noGrp="1"/>
          </p:cNvSpPr>
          <p:nvPr>
            <p:ph type="title"/>
          </p:nvPr>
        </p:nvSpPr>
        <p:spPr/>
        <p:txBody>
          <a:bodyPr/>
          <a:lstStyle/>
          <a:p txid="a4fc3399b0b59cb6c6a23b80f3c96f77">
            <a:r>
              <a:rPr lang="es-ES"/>
              <a:t>Exemple du RMNCAH</a:t>
            </a:r>
          </a:p>
        </p:txBody>
      </p:sp>
      <p:pic>
        <p:nvPicPr>
          <p:cNvPr descr="Arrow: Clockwise curve with solid fill" id="6" name="Graphic 5">
            <a:extLst>
              <a:ext uri="{FF2B5EF4-FFF2-40B4-BE49-F238E27FC236}">
                <a16:creationId xmlns:a16="http://schemas.microsoft.com/office/drawing/2014/main" id="{64878284-24D1-5E14-C399-C2FFB0D059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5642468" y="2525179"/>
            <a:ext cx="914400" cy="914400"/>
          </a:xfrm>
          <a:prstGeom prst="rect">
            <a:avLst/>
          </a:prstGeom>
        </p:spPr>
      </p:pic>
      <p:sp>
        <p:nvSpPr>
          <p:cNvPr id="9" name="Rectangle: Rounded Corners 8">
            <a:extLst>
              <a:ext uri="{FF2B5EF4-FFF2-40B4-BE49-F238E27FC236}">
                <a16:creationId xmlns:a16="http://schemas.microsoft.com/office/drawing/2014/main" id="{1963EF06-61ED-2D70-7BAB-A1625533EFFC}"/>
              </a:ext>
            </a:extLst>
          </p:cNvPr>
          <p:cNvSpPr/>
          <p:nvPr/>
        </p:nvSpPr>
        <p:spPr>
          <a:xfrm>
            <a:off x="935767" y="3691846"/>
            <a:ext cx="2738367"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b4bc5d474ca2215edbc33e6867103c1">
            <a:pPr algn="ctr"/>
            <a:r>
              <a:rPr lang="en-US" sz="2800">
                <a:solidFill>
                  <a:schemeClr val="bg1"/>
                </a:solidFill>
              </a:rPr>
              <a:t>Indicateur</a:t>
            </a:r>
          </a:p>
        </p:txBody>
      </p:sp>
      <p:sp>
        <p:nvSpPr>
          <p:cNvPr id="10" name="TextBox 9">
            <a:extLst>
              <a:ext uri="{FF2B5EF4-FFF2-40B4-BE49-F238E27FC236}">
                <a16:creationId xmlns:a16="http://schemas.microsoft.com/office/drawing/2014/main" id="{1760EF39-FCAF-D1CD-5176-60FFFA23D74B}"/>
              </a:ext>
            </a:extLst>
          </p:cNvPr>
          <p:cNvSpPr txBox="1"/>
          <p:nvPr/>
        </p:nvSpPr>
        <p:spPr>
          <a:xfrm>
            <a:off x="4822999" y="3347176"/>
            <a:ext cx="2902226" cy="523220"/>
          </a:xfrm>
          <a:prstGeom prst="rect">
            <a:avLst/>
          </a:prstGeom>
          <a:noFill/>
        </p:spPr>
        <p:txBody>
          <a:bodyPr rtlCol="0" wrap="square">
            <a:spAutoFit/>
          </a:bodyPr>
          <a:lstStyle/>
          <a:p txid="2a7010221f39326490669da0a555673b">
            <a:pPr algn="ctr">
              <a:buClr>
                <a:srgbClr val="008CCF"/>
              </a:buClr>
            </a:pPr>
            <a:r>
              <a:rPr b="0" i="0" lang="en-US" strike="noStrike" sz="2800" u="none">
                <a:effectLst/>
              </a:rPr>
              <a:t>Numérateur</a:t>
            </a:r>
            <a:endParaRPr dirty="0" lang="en-US" sz="2800"/>
          </a:p>
        </p:txBody>
      </p:sp>
      <p:sp>
        <p:nvSpPr>
          <p:cNvPr id="11" name="TextBox 10">
            <a:extLst>
              <a:ext uri="{FF2B5EF4-FFF2-40B4-BE49-F238E27FC236}">
                <a16:creationId xmlns:a16="http://schemas.microsoft.com/office/drawing/2014/main" id="{3E1037BE-3FC7-B13C-41DF-DA70F02A4EEA}"/>
              </a:ext>
            </a:extLst>
          </p:cNvPr>
          <p:cNvSpPr txBox="1"/>
          <p:nvPr/>
        </p:nvSpPr>
        <p:spPr>
          <a:xfrm>
            <a:off x="4799079" y="4042740"/>
            <a:ext cx="2950067" cy="523220"/>
          </a:xfrm>
          <a:prstGeom prst="rect">
            <a:avLst/>
          </a:prstGeom>
          <a:noFill/>
        </p:spPr>
        <p:txBody>
          <a:bodyPr rtlCol="0" wrap="square">
            <a:spAutoFit/>
          </a:bodyPr>
          <a:lstStyle/>
          <a:p txid="13363586b64263b0770ced03570ca42b">
            <a:pPr algn="ctr">
              <a:buClr>
                <a:srgbClr val="008CCF"/>
              </a:buClr>
            </a:pPr>
            <a:r>
              <a:rPr b="0" i="0" lang="en-US" strike="noStrike" sz="2800" u="none">
                <a:effectLst/>
              </a:rPr>
              <a:t>Dénominateur</a:t>
            </a:r>
            <a:endParaRPr dirty="0" lang="en-US" sz="2800"/>
          </a:p>
        </p:txBody>
      </p:sp>
      <p:cxnSp>
        <p:nvCxnSpPr>
          <p:cNvPr id="12" name="Straight Connector 11">
            <a:extLst>
              <a:ext uri="{FF2B5EF4-FFF2-40B4-BE49-F238E27FC236}">
                <a16:creationId xmlns:a16="http://schemas.microsoft.com/office/drawing/2014/main" id="{EDD85725-9C37-4AF2-3D42-DB6E2DCD212C}"/>
              </a:ext>
            </a:extLst>
          </p:cNvPr>
          <p:cNvCxnSpPr>
            <a:cxnSpLocks/>
          </p:cNvCxnSpPr>
          <p:nvPr/>
        </p:nvCxnSpPr>
        <p:spPr>
          <a:xfrm>
            <a:off x="4628192" y="3981185"/>
            <a:ext cx="3657600"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1DEC37-54FF-B646-1AF9-88F2FE4622C0}"/>
              </a:ext>
            </a:extLst>
          </p:cNvPr>
          <p:cNvSpPr txBox="1"/>
          <p:nvPr/>
        </p:nvSpPr>
        <p:spPr>
          <a:xfrm>
            <a:off x="3774928" y="3658019"/>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14" name="TextBox 13">
            <a:extLst>
              <a:ext uri="{FF2B5EF4-FFF2-40B4-BE49-F238E27FC236}">
                <a16:creationId xmlns:a16="http://schemas.microsoft.com/office/drawing/2014/main" id="{2BBC7316-5FB0-C0BA-21A3-58E63279666F}"/>
              </a:ext>
            </a:extLst>
          </p:cNvPr>
          <p:cNvSpPr txBox="1"/>
          <p:nvPr/>
        </p:nvSpPr>
        <p:spPr>
          <a:xfrm>
            <a:off x="8817504" y="3719575"/>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15" name="TextBox 14">
            <a:extLst>
              <a:ext uri="{FF2B5EF4-FFF2-40B4-BE49-F238E27FC236}">
                <a16:creationId xmlns:a16="http://schemas.microsoft.com/office/drawing/2014/main" id="{E14235A3-D212-F61E-87F3-2945D7DB054D}"/>
              </a:ext>
            </a:extLst>
          </p:cNvPr>
          <p:cNvSpPr txBox="1"/>
          <p:nvPr/>
        </p:nvSpPr>
        <p:spPr>
          <a:xfrm>
            <a:off x="9188001" y="3670173"/>
            <a:ext cx="1720971" cy="584775"/>
          </a:xfrm>
          <a:prstGeom prst="rect">
            <a:avLst/>
          </a:prstGeom>
          <a:noFill/>
        </p:spPr>
        <p:txBody>
          <a:bodyPr rtlCol="0" wrap="square">
            <a:spAutoFit/>
          </a:bodyPr>
          <a:lstStyle/>
          <a:p txid="efce75a5f0e5e19ab371601d24018841">
            <a:pPr algn="l">
              <a:buClr>
                <a:srgbClr val="008CCF"/>
              </a:buClr>
            </a:pPr>
            <a:r>
              <a:rPr lang="nb-NO" sz="3200"/>
              <a:t>Facteur</a:t>
            </a:r>
            <a:endParaRPr dirty="0" lang="en-US" sz="3200"/>
          </a:p>
        </p:txBody>
      </p:sp>
      <p:sp>
        <p:nvSpPr>
          <p:cNvPr id="4" name="TextBox 3">
            <a:extLst>
              <a:ext uri="{FF2B5EF4-FFF2-40B4-BE49-F238E27FC236}">
                <a16:creationId xmlns:a16="http://schemas.microsoft.com/office/drawing/2014/main" id="{E2B39A24-E426-E14B-9BD4-7300512A3306}"/>
              </a:ext>
            </a:extLst>
          </p:cNvPr>
          <p:cNvSpPr txBox="1"/>
          <p:nvPr/>
        </p:nvSpPr>
        <p:spPr>
          <a:xfrm>
            <a:off x="3863340" y="2117228"/>
            <a:ext cx="3802380" cy="461665"/>
          </a:xfrm>
          <a:prstGeom prst="rect">
            <a:avLst/>
          </a:prstGeom>
          <a:noFill/>
        </p:spPr>
        <p:txBody>
          <a:bodyPr rtlCol="0" wrap="square">
            <a:spAutoFit/>
          </a:bodyPr>
          <a:lstStyle/>
          <a:p txid="38da14ff6b984948896a977dbab65c16">
            <a:pPr algn="ctr">
              <a:buClr>
                <a:srgbClr val="008CCF"/>
              </a:buClr>
            </a:pPr>
            <a:r>
              <a:rPr lang="es-ES" sz="2400"/>
              <a:t>Ajouter un opérateur</a:t>
            </a:r>
          </a:p>
        </p:txBody>
      </p:sp>
      <p:sp>
        <p:nvSpPr>
          <p:cNvPr id="18" name="TextBox 17">
            <a:extLst>
              <a:ext uri="{FF2B5EF4-FFF2-40B4-BE49-F238E27FC236}">
                <a16:creationId xmlns:a16="http://schemas.microsoft.com/office/drawing/2014/main" id="{2D1C2AB3-3691-E23C-B131-FE4D00B1D481}"/>
              </a:ext>
            </a:extLst>
          </p:cNvPr>
          <p:cNvSpPr txBox="1"/>
          <p:nvPr/>
        </p:nvSpPr>
        <p:spPr>
          <a:xfrm>
            <a:off x="923945" y="2044298"/>
            <a:ext cx="2969425" cy="830997"/>
          </a:xfrm>
          <a:prstGeom prst="rect">
            <a:avLst/>
          </a:prstGeom>
          <a:noFill/>
        </p:spPr>
        <p:txBody>
          <a:bodyPr rtlCol="0" wrap="square">
            <a:spAutoFit/>
          </a:bodyPr>
          <a:lstStyle/>
          <a:p txid="ebcb78a8268330f086d68a47b8eb6a96">
            <a:pPr algn="ctr">
              <a:buClr>
                <a:srgbClr val="008CCF"/>
              </a:buClr>
            </a:pPr>
            <a:r>
              <a:rPr lang="es-ES" sz="2400"/>
              <a:t>Taux d'abandon de la RMNCAH CPN 1-8</a:t>
            </a:r>
          </a:p>
        </p:txBody>
      </p:sp>
      <p:sp>
        <p:nvSpPr>
          <p:cNvPr id="19" name="TextBox 18">
            <a:extLst>
              <a:ext uri="{FF2B5EF4-FFF2-40B4-BE49-F238E27FC236}">
                <a16:creationId xmlns:a16="http://schemas.microsoft.com/office/drawing/2014/main" id="{42ABB7B2-97E4-9059-9DEB-1339D4778C85}"/>
              </a:ext>
            </a:extLst>
          </p:cNvPr>
          <p:cNvSpPr txBox="1"/>
          <p:nvPr/>
        </p:nvSpPr>
        <p:spPr>
          <a:xfrm>
            <a:off x="3943624" y="3395990"/>
            <a:ext cx="5015777" cy="523220"/>
          </a:xfrm>
          <a:prstGeom prst="rect">
            <a:avLst/>
          </a:prstGeom>
          <a:noFill/>
        </p:spPr>
        <p:txBody>
          <a:bodyPr rtlCol="0" wrap="square">
            <a:spAutoFit/>
          </a:bodyPr>
          <a:lstStyle/>
          <a:p txid="fcdf027b7425e9884fd05135c9bf2d84">
            <a:pPr algn="ctr">
              <a:buClr>
                <a:srgbClr val="008CCF"/>
              </a:buClr>
            </a:pPr>
            <a:r>
              <a:rPr b="0" i="0" lang="en-US" strike="noStrike" sz="2800" u="none">
                <a:effectLst/>
              </a:rPr>
              <a:t>(CPN 1ère visite - CPN 8ème visite)</a:t>
            </a:r>
            <a:r>
              <a:rPr b="0" baseline="30000" i="0" lang="en-US" strike="noStrike" sz="2800" u="none">
                <a:effectLst/>
              </a:rPr>
            </a:r>
            <a:r>
              <a:rPr b="0" i="0" lang="en-US" strike="noStrike" sz="2800" u="none">
                <a:effectLst/>
              </a:rPr>
            </a:r>
            <a:r>
              <a:rPr b="0" baseline="30000" i="0" lang="en-US" strike="noStrike" sz="2800" u="none">
                <a:effectLst/>
              </a:rPr>
            </a:r>
            <a:r>
              <a:rPr b="0" i="0" lang="en-US" strike="noStrike" sz="2800" u="none">
                <a:effectLst/>
              </a:rPr>
            </a:r>
            <a:endParaRPr dirty="0" lang="en-US" sz="2800"/>
          </a:p>
        </p:txBody>
      </p:sp>
      <p:pic>
        <p:nvPicPr>
          <p:cNvPr descr="Arrow: Straight with solid fill" id="21" name="Graphic 20">
            <a:extLst>
              <a:ext uri="{FF2B5EF4-FFF2-40B4-BE49-F238E27FC236}">
                <a16:creationId xmlns:a16="http://schemas.microsoft.com/office/drawing/2014/main" id="{1167AD36-A635-5B76-77F2-48B43F3764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808852" y="2800971"/>
            <a:ext cx="914400" cy="914400"/>
          </a:xfrm>
          <a:prstGeom prst="rect">
            <a:avLst/>
          </a:prstGeom>
        </p:spPr>
      </p:pic>
      <p:sp>
        <p:nvSpPr>
          <p:cNvPr id="22" name="TextBox 21">
            <a:extLst>
              <a:ext uri="{FF2B5EF4-FFF2-40B4-BE49-F238E27FC236}">
                <a16:creationId xmlns:a16="http://schemas.microsoft.com/office/drawing/2014/main" id="{25A2787F-A210-670A-8EA4-8E4B5986BC3C}"/>
              </a:ext>
            </a:extLst>
          </p:cNvPr>
          <p:cNvSpPr txBox="1"/>
          <p:nvPr/>
        </p:nvSpPr>
        <p:spPr>
          <a:xfrm>
            <a:off x="3943624" y="4020815"/>
            <a:ext cx="5015777" cy="523220"/>
          </a:xfrm>
          <a:prstGeom prst="rect">
            <a:avLst/>
          </a:prstGeom>
          <a:noFill/>
        </p:spPr>
        <p:txBody>
          <a:bodyPr rtlCol="0" wrap="square">
            <a:spAutoFit/>
          </a:bodyPr>
          <a:lstStyle/>
          <a:p txid="356a8d0dd46062909a0f7a3cff4ad8bd">
            <a:pPr algn="ctr">
              <a:buClr>
                <a:srgbClr val="008CCF"/>
              </a:buClr>
            </a:pPr>
            <a:r>
              <a:rPr b="0" i="0" lang="en-US" strike="noStrike" sz="2800" u="none">
                <a:effectLst/>
              </a:rPr>
              <a:t>CPN 1ère visite</a:t>
            </a:r>
            <a:r>
              <a:rPr b="0" baseline="30000" i="0" lang="en-US" strike="noStrike" sz="2800" u="none">
                <a:effectLst/>
              </a:rPr>
            </a:r>
            <a:r>
              <a:rPr b="0" i="0" lang="en-US" strike="noStrike" sz="2800" u="none">
                <a:effectLst/>
              </a:rPr>
            </a:r>
            <a:endParaRPr dirty="0" lang="en-US" sz="2800"/>
          </a:p>
        </p:txBody>
      </p:sp>
      <p:sp>
        <p:nvSpPr>
          <p:cNvPr id="23" name="TextBox 22">
            <a:extLst>
              <a:ext uri="{FF2B5EF4-FFF2-40B4-BE49-F238E27FC236}">
                <a16:creationId xmlns:a16="http://schemas.microsoft.com/office/drawing/2014/main" id="{72E38E4D-2DE5-FF37-5A23-AD373E0CF993}"/>
              </a:ext>
            </a:extLst>
          </p:cNvPr>
          <p:cNvSpPr txBox="1"/>
          <p:nvPr/>
        </p:nvSpPr>
        <p:spPr>
          <a:xfrm>
            <a:off x="9188001" y="3682018"/>
            <a:ext cx="1720971" cy="584775"/>
          </a:xfrm>
          <a:prstGeom prst="rect">
            <a:avLst/>
          </a:prstGeom>
          <a:noFill/>
        </p:spPr>
        <p:txBody>
          <a:bodyPr rtlCol="0" wrap="square">
            <a:spAutoFit/>
          </a:bodyPr>
          <a:lstStyle/>
          <a:p txid="6183bcbc6a0c54d44f910e532e96896d">
            <a:pPr algn="l">
              <a:buClr>
                <a:srgbClr val="008CCF"/>
              </a:buClr>
            </a:pPr>
            <a:r>
              <a:rPr lang="nb-NO" sz="3200"/>
              <a:t>100</a:t>
            </a:r>
            <a:endParaRPr dirty="0" lang="en-US" sz="3200"/>
          </a:p>
        </p:txBody>
      </p:sp>
    </p:spTree>
    <p:custDataLst>
      <p:tags r:id="rId1"/>
    </p:custDataLst>
    <p:extLst>
      <p:ext uri="{BB962C8B-B14F-4D97-AF65-F5344CB8AC3E}">
        <p14:creationId xmlns:p14="http://schemas.microsoft.com/office/powerpoint/2010/main" val="2503979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24672" p14:dur="900" spd="slow">
        <p159:morph option="byObject"/>
      </p:transition>
    </mc:Choice>
    <mc:Fallback xmlns="">
      <p:transition advTm="2467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21"/>
                                        </p:tgtEl>
                                        <p:attrNameLst>
                                          <p:attrName>style.visibility</p:attrName>
                                        </p:attrNameLst>
                                      </p:cBhvr>
                                      <p:to>
                                        <p:strVal val="visible"/>
                                      </p:to>
                                    </p:set>
                                    <p:animEffect filter="wipe(up)" transition="in">
                                      <p:cBhvr>
                                        <p:cTn dur="500" id="7"/>
                                        <p:tgtEl>
                                          <p:spTgt spid="21"/>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5"/>
                                        </p:tgtEl>
                                        <p:attrNameLst>
                                          <p:attrName>style.visibility</p:attrName>
                                        </p:attrNameLst>
                                      </p:cBhvr>
                                      <p:to>
                                        <p:strVal val="visible"/>
                                      </p:to>
                                    </p:set>
                                    <p:animEffect filter="fade" transition="in">
                                      <p:cBhvr>
                                        <p:cTn dur="500" id="11"/>
                                        <p:tgtEl>
                                          <p:spTgt spid="15"/>
                                        </p:tgtEl>
                                      </p:cBhvr>
                                    </p:animEffect>
                                  </p:childTnLst>
                                </p:cTn>
                              </p:par>
                              <p:par>
                                <p:cTn fill="hold" grpId="0" id="12" nodeType="withEffect" presetClass="entr" presetID="10" presetSubtype="0">
                                  <p:stCondLst>
                                    <p:cond delay="0"/>
                                  </p:stCondLst>
                                  <p:childTnLst>
                                    <p:set>
                                      <p:cBhvr>
                                        <p:cTn dur="1" fill="hold" id="13">
                                          <p:stCondLst>
                                            <p:cond delay="0"/>
                                          </p:stCondLst>
                                        </p:cTn>
                                        <p:tgtEl>
                                          <p:spTgt spid="14"/>
                                        </p:tgtEl>
                                        <p:attrNameLst>
                                          <p:attrName>style.visibility</p:attrName>
                                        </p:attrNameLst>
                                      </p:cBhvr>
                                      <p:to>
                                        <p:strVal val="visible"/>
                                      </p:to>
                                    </p:set>
                                    <p:animEffect filter="fade" transition="in">
                                      <p:cBhvr>
                                        <p:cTn dur="500" id="14"/>
                                        <p:tgtEl>
                                          <p:spTgt spid="14"/>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10"/>
                                        </p:tgtEl>
                                        <p:attrNameLst>
                                          <p:attrName>style.visibility</p:attrName>
                                        </p:attrNameLst>
                                      </p:cBhvr>
                                      <p:to>
                                        <p:strVal val="visible"/>
                                      </p:to>
                                    </p:set>
                                    <p:animEffect filter="fade" transition="in">
                                      <p:cBhvr>
                                        <p:cTn dur="500" id="17"/>
                                        <p:tgtEl>
                                          <p:spTgt spid="10"/>
                                        </p:tgtEl>
                                      </p:cBhvr>
                                    </p:animEffect>
                                  </p:childTnLst>
                                </p:cTn>
                              </p:par>
                              <p:par>
                                <p:cTn fill="hold" id="18" nodeType="withEffect" presetClass="entr" presetID="10" presetSubtype="0">
                                  <p:stCondLst>
                                    <p:cond delay="0"/>
                                  </p:stCondLst>
                                  <p:childTnLst>
                                    <p:set>
                                      <p:cBhvr>
                                        <p:cTn dur="1" fill="hold" id="19">
                                          <p:stCondLst>
                                            <p:cond delay="0"/>
                                          </p:stCondLst>
                                        </p:cTn>
                                        <p:tgtEl>
                                          <p:spTgt spid="12"/>
                                        </p:tgtEl>
                                        <p:attrNameLst>
                                          <p:attrName>style.visibility</p:attrName>
                                        </p:attrNameLst>
                                      </p:cBhvr>
                                      <p:to>
                                        <p:strVal val="visible"/>
                                      </p:to>
                                    </p:set>
                                    <p:animEffect filter="fade" transition="in">
                                      <p:cBhvr>
                                        <p:cTn dur="500" id="20"/>
                                        <p:tgtEl>
                                          <p:spTgt spid="12"/>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13"/>
                                        </p:tgtEl>
                                        <p:attrNameLst>
                                          <p:attrName>style.visibility</p:attrName>
                                        </p:attrNameLst>
                                      </p:cBhvr>
                                      <p:to>
                                        <p:strVal val="visible"/>
                                      </p:to>
                                    </p:set>
                                    <p:animEffect filter="fade" transition="in">
                                      <p:cBhvr>
                                        <p:cTn dur="500" id="26"/>
                                        <p:tgtEl>
                                          <p:spTgt spid="13"/>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par>
                          <p:cTn fill="hold" id="35">
                            <p:stCondLst>
                              <p:cond delay="500"/>
                            </p:stCondLst>
                            <p:childTnLst>
                              <p:par>
                                <p:cTn fill="hold" id="36" nodeType="afterEffect" presetClass="entr" presetID="10" presetSubtype="0">
                                  <p:stCondLst>
                                    <p:cond delay="0"/>
                                  </p:stCondLst>
                                  <p:childTnLst>
                                    <p:set>
                                      <p:cBhvr>
                                        <p:cTn dur="1" fill="hold" id="37">
                                          <p:stCondLst>
                                            <p:cond delay="0"/>
                                          </p:stCondLst>
                                        </p:cTn>
                                        <p:tgtEl>
                                          <p:spTgt spid="6"/>
                                        </p:tgtEl>
                                        <p:attrNameLst>
                                          <p:attrName>style.visibility</p:attrName>
                                        </p:attrNameLst>
                                      </p:cBhvr>
                                      <p:to>
                                        <p:strVal val="visible"/>
                                      </p:to>
                                    </p:set>
                                    <p:animEffect filter="fade" transition="in">
                                      <p:cBhvr>
                                        <p:cTn dur="500" id="38"/>
                                        <p:tgtEl>
                                          <p:spTgt spid="6"/>
                                        </p:tgtEl>
                                      </p:cBhvr>
                                    </p:animEffect>
                                  </p:childTnLst>
                                </p:cTn>
                              </p:par>
                            </p:childTnLst>
                          </p:cTn>
                        </p:par>
                      </p:childTnLst>
                    </p:cTn>
                  </p:par>
                  <p:par>
                    <p:cTn fill="hold" id="39">
                      <p:stCondLst>
                        <p:cond delay="indefinite"/>
                      </p:stCondLst>
                      <p:childTnLst>
                        <p:par>
                          <p:cTn fill="hold" id="40">
                            <p:stCondLst>
                              <p:cond delay="0"/>
                            </p:stCondLst>
                            <p:childTnLst>
                              <p:par>
                                <p:cTn fill="hold" grpId="1" id="41" nodeType="clickEffect" presetClass="exit" presetID="10" presetSubtype="0">
                                  <p:stCondLst>
                                    <p:cond delay="0"/>
                                  </p:stCondLst>
                                  <p:childTnLst>
                                    <p:animEffect filter="fade" transition="out">
                                      <p:cBhvr>
                                        <p:cTn dur="500" id="42"/>
                                        <p:tgtEl>
                                          <p:spTgt spid="10"/>
                                        </p:tgtEl>
                                      </p:cBhvr>
                                    </p:animEffect>
                                    <p:set>
                                      <p:cBhvr>
                                        <p:cTn dur="1" fill="hold" id="43">
                                          <p:stCondLst>
                                            <p:cond delay="499"/>
                                          </p:stCondLst>
                                        </p:cTn>
                                        <p:tgtEl>
                                          <p:spTgt spid="10"/>
                                        </p:tgtEl>
                                        <p:attrNameLst>
                                          <p:attrName>style.visibility</p:attrName>
                                        </p:attrNameLst>
                                      </p:cBhvr>
                                      <p:to>
                                        <p:strVal val="hidden"/>
                                      </p:to>
                                    </p:set>
                                  </p:childTnLst>
                                </p:cTn>
                              </p:par>
                              <p:par>
                                <p:cTn fill="hold" grpId="0" id="44" nodeType="withEffect" presetClass="entr" presetID="10" presetSubtype="0">
                                  <p:stCondLst>
                                    <p:cond delay="0"/>
                                  </p:stCondLst>
                                  <p:childTnLst>
                                    <p:set>
                                      <p:cBhvr>
                                        <p:cTn dur="1" fill="hold" id="45">
                                          <p:stCondLst>
                                            <p:cond delay="0"/>
                                          </p:stCondLst>
                                        </p:cTn>
                                        <p:tgtEl>
                                          <p:spTgt spid="19"/>
                                        </p:tgtEl>
                                        <p:attrNameLst>
                                          <p:attrName>style.visibility</p:attrName>
                                        </p:attrNameLst>
                                      </p:cBhvr>
                                      <p:to>
                                        <p:strVal val="visible"/>
                                      </p:to>
                                    </p:set>
                                    <p:animEffect filter="fade" transition="in">
                                      <p:cBhvr>
                                        <p:cTn dur="500" id="46"/>
                                        <p:tgtEl>
                                          <p:spTgt spid="19"/>
                                        </p:tgtEl>
                                      </p:cBhvr>
                                    </p:animEffect>
                                  </p:childTnLst>
                                </p:cTn>
                              </p:par>
                            </p:childTnLst>
                          </p:cTn>
                        </p:par>
                      </p:childTnLst>
                    </p:cTn>
                  </p:par>
                  <p:par>
                    <p:cTn fill="hold" id="47">
                      <p:stCondLst>
                        <p:cond delay="indefinite"/>
                      </p:stCondLst>
                      <p:childTnLst>
                        <p:par>
                          <p:cTn fill="hold" id="48">
                            <p:stCondLst>
                              <p:cond delay="0"/>
                            </p:stCondLst>
                            <p:childTnLst>
                              <p:par>
                                <p:cTn fill="hold" grpId="1" id="49" nodeType="clickEffect" presetClass="exit" presetID="10" presetSubtype="0">
                                  <p:stCondLst>
                                    <p:cond delay="0"/>
                                  </p:stCondLst>
                                  <p:childTnLst>
                                    <p:animEffect filter="fade" transition="out">
                                      <p:cBhvr>
                                        <p:cTn dur="500" id="50"/>
                                        <p:tgtEl>
                                          <p:spTgt spid="11"/>
                                        </p:tgtEl>
                                      </p:cBhvr>
                                    </p:animEffect>
                                    <p:set>
                                      <p:cBhvr>
                                        <p:cTn dur="1" fill="hold" id="51">
                                          <p:stCondLst>
                                            <p:cond delay="499"/>
                                          </p:stCondLst>
                                        </p:cTn>
                                        <p:tgtEl>
                                          <p:spTgt spid="11"/>
                                        </p:tgtEl>
                                        <p:attrNameLst>
                                          <p:attrName>style.visibility</p:attrName>
                                        </p:attrNameLst>
                                      </p:cBhvr>
                                      <p:to>
                                        <p:strVal val="hidden"/>
                                      </p:to>
                                    </p:set>
                                  </p:childTnLst>
                                </p:cTn>
                              </p:par>
                              <p:par>
                                <p:cTn fill="hold" grpId="0" id="52" nodeType="withEffect" presetClass="entr" presetID="10" presetSubtype="0">
                                  <p:stCondLst>
                                    <p:cond delay="0"/>
                                  </p:stCondLst>
                                  <p:childTnLst>
                                    <p:set>
                                      <p:cBhvr>
                                        <p:cTn dur="1" fill="hold" id="53">
                                          <p:stCondLst>
                                            <p:cond delay="0"/>
                                          </p:stCondLst>
                                        </p:cTn>
                                        <p:tgtEl>
                                          <p:spTgt spid="22"/>
                                        </p:tgtEl>
                                        <p:attrNameLst>
                                          <p:attrName>style.visibility</p:attrName>
                                        </p:attrNameLst>
                                      </p:cBhvr>
                                      <p:to>
                                        <p:strVal val="visible"/>
                                      </p:to>
                                    </p:set>
                                    <p:animEffect filter="fade" transition="in">
                                      <p:cBhvr>
                                        <p:cTn dur="500" id="54"/>
                                        <p:tgtEl>
                                          <p:spTgt spid="22"/>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3" presetSubtype="2">
                                  <p:stCondLst>
                                    <p:cond delay="0"/>
                                  </p:stCondLst>
                                  <p:childTnLst>
                                    <p:animClr clrSpc="rgb" dir="cw">
                                      <p:cBhvr override="childStyle">
                                        <p:cTn dur="500" fill="hold" id="58"/>
                                        <p:tgtEl>
                                          <p:spTgt spid="18">
                                            <p:txEl>
                                              <p:pRg end="0" st="0"/>
                                            </p:txEl>
                                          </p:spTgt>
                                        </p:tgtEl>
                                        <p:attrNameLst>
                                          <p:attrName>style.color</p:attrName>
                                        </p:attrNameLst>
                                      </p:cBhvr>
                                      <p:to>
                                        <a:srgbClr val="FF8F02"/>
                                      </p:to>
                                    </p:animClr>
                                  </p:childTnLst>
                                </p:cTn>
                              </p:par>
                            </p:childTnLst>
                          </p:cTn>
                        </p:par>
                      </p:childTnLst>
                    </p:cTn>
                  </p:par>
                  <p:par>
                    <p:cTn fill="hold" id="59">
                      <p:stCondLst>
                        <p:cond delay="indefinite"/>
                      </p:stCondLst>
                      <p:childTnLst>
                        <p:par>
                          <p:cTn fill="hold" id="60">
                            <p:stCondLst>
                              <p:cond delay="0"/>
                            </p:stCondLst>
                            <p:childTnLst>
                              <p:par>
                                <p:cTn fill="hold" grpId="1" id="61" nodeType="clickEffect" presetClass="exit" presetID="10" presetSubtype="0">
                                  <p:stCondLst>
                                    <p:cond delay="0"/>
                                  </p:stCondLst>
                                  <p:childTnLst>
                                    <p:animEffect filter="fade" transition="out">
                                      <p:cBhvr>
                                        <p:cTn dur="500" id="62"/>
                                        <p:tgtEl>
                                          <p:spTgt spid="15"/>
                                        </p:tgtEl>
                                      </p:cBhvr>
                                    </p:animEffect>
                                    <p:set>
                                      <p:cBhvr>
                                        <p:cTn dur="1" fill="hold" id="63">
                                          <p:stCondLst>
                                            <p:cond delay="499"/>
                                          </p:stCondLst>
                                        </p:cTn>
                                        <p:tgtEl>
                                          <p:spTgt spid="15"/>
                                        </p:tgtEl>
                                        <p:attrNameLst>
                                          <p:attrName>style.visibility</p:attrName>
                                        </p:attrNameLst>
                                      </p:cBhvr>
                                      <p:to>
                                        <p:strVal val="hidden"/>
                                      </p:to>
                                    </p:set>
                                  </p:childTnLst>
                                </p:cTn>
                              </p:par>
                            </p:childTnLst>
                          </p:cTn>
                        </p:par>
                        <p:par>
                          <p:cTn fill="hold" id="64">
                            <p:stCondLst>
                              <p:cond delay="500"/>
                            </p:stCondLst>
                            <p:childTnLst>
                              <p:par>
                                <p:cTn fill="hold" grpId="0" id="65" nodeType="afterEffect" presetClass="entr" presetID="10" presetSubtype="0">
                                  <p:stCondLst>
                                    <p:cond delay="0"/>
                                  </p:stCondLst>
                                  <p:childTnLst>
                                    <p:set>
                                      <p:cBhvr>
                                        <p:cTn dur="1" fill="hold" id="66">
                                          <p:stCondLst>
                                            <p:cond delay="0"/>
                                          </p:stCondLst>
                                        </p:cTn>
                                        <p:tgtEl>
                                          <p:spTgt spid="23"/>
                                        </p:tgtEl>
                                        <p:attrNameLst>
                                          <p:attrName>style.visibility</p:attrName>
                                        </p:attrNameLst>
                                      </p:cBhvr>
                                      <p:to>
                                        <p:strVal val="visible"/>
                                      </p:to>
                                    </p:set>
                                    <p:animEffect filter="fade" transition="in">
                                      <p:cBhvr>
                                        <p:cTn dur="500" id="67"/>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1" spid="10"/>
      <p:bldP grpId="0" spid="11"/>
      <p:bldP grpId="1" spid="11"/>
      <p:bldP grpId="0" spid="13"/>
      <p:bldP grpId="0" spid="14"/>
      <p:bldP grpId="0" spid="15"/>
      <p:bldP grpId="1" spid="15"/>
      <p:bldP grpId="0" spid="4"/>
      <p:bldP grpId="0" spid="19"/>
      <p:bldP grpId="0" spid="22"/>
      <p:bldP grpId="0" spid="23"/>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30C1A3-FF4A-62DF-A5E2-118362CD7365}"/>
              </a:ext>
            </a:extLst>
          </p:cNvPr>
          <p:cNvSpPr txBox="1"/>
          <p:nvPr/>
        </p:nvSpPr>
        <p:spPr>
          <a:xfrm>
            <a:off x="5291528" y="3198167"/>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Tm="184624" p14:dur="2000" spd="slow"/>
    </mc:Choice>
    <mc:Fallback xmlns="">
      <p:transition advTm="184624"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2089150" y="2372108"/>
            <a:ext cx="6885218" cy="3449983"/>
          </a:xfrm>
          <a:prstGeom prst="rect">
            <a:avLst/>
          </a:prstGeom>
          <a:noFill/>
        </p:spPr>
        <p:txBody>
          <a:bodyPr rtlCol="0" wrap="none">
            <a:spAutoFit/>
          </a:bodyPr>
          <a:lstStyle/>
          <a:p txid="4adfc2d7935da8fbc20f8cd3bd16195a">
            <a:pPr algn="l" indent="-457200" marL="457200">
              <a:lnSpc>
                <a:spcPts val="3300"/>
              </a:lnSpc>
              <a:buClr>
                <a:srgbClr val="008CCF"/>
              </a:buClr>
              <a:buAutoNum type="arabicPeriod"/>
            </a:pPr>
            <a:r>
              <a:rPr lang="es-ES" sz="2400"/>
              <a:t>Accédez à l'application Maintenance</a:t>
            </a:r>
          </a:p>
          <a:p txid="cc659dd8a0436a3771eb513e568077ac">
            <a:pPr algn="l" indent="-457200" marL="457200">
              <a:lnSpc>
                <a:spcPts val="3300"/>
              </a:lnSpc>
              <a:buClr>
                <a:srgbClr val="008CCF"/>
              </a:buClr>
              <a:buAutoNum type="arabicPeriod"/>
            </a:pPr>
            <a:r>
              <a:rPr lang="es-ES" sz="2400"/>
              <a:t>Sélectionnez la section Indicateur</a:t>
            </a:r>
            <a:r>
              <a:rPr lang="es-ES" sz="2400">
                <a:latin typeface="+mj-lt"/>
              </a:rPr>
            </a:r>
            <a:r>
              <a:rPr lang="es-ES" sz="2400"/>
            </a:r>
            <a:endParaRPr lang="en-NO" sz="2400"/>
          </a:p>
          <a:p txid="0386b5d28e469399da5fbc2fa79b969a">
            <a:pPr indent="-457200" marL="457200">
              <a:lnSpc>
                <a:spcPts val="3300"/>
              </a:lnSpc>
              <a:buClr>
                <a:srgbClr val="008CCF"/>
              </a:buClr>
              <a:buAutoNum type="arabicPeriod"/>
            </a:pPr>
            <a:r>
              <a:rPr lang="en-US" sz="2400"/>
              <a:t>Cliquez sur l'icône +</a:t>
            </a:r>
            <a:r>
              <a:rPr lang="en-US" sz="2400">
                <a:latin typeface="+mj-lt"/>
              </a:rPr>
            </a:r>
            <a:r>
              <a:rPr lang="en-US" sz="2400"/>
              <a:t> </a:t>
            </a:r>
            <a:r>
              <a:rPr dirty="0" lang="en-US" sz="2400"/>
            </a:r>
            <a:endParaRPr dirty="0" lang="en-NO" sz="2400"/>
          </a:p>
          <a:p txid="1f21ca40a31ddb129aa2a717fb9dde6e">
            <a:pPr indent="-457200" marL="457200">
              <a:lnSpc>
                <a:spcPts val="3300"/>
              </a:lnSpc>
              <a:buClr>
                <a:srgbClr val="008CCF"/>
              </a:buClr>
              <a:buAutoNum type="arabicPeriod"/>
            </a:pPr>
            <a:r>
              <a:rPr lang="en-US" sz="2400"/>
              <a:t>Renseignez les champs requis :</a:t>
            </a:r>
          </a:p>
          <a:p txid="c7e29ad7b13e4616eab6cbf14e364789">
            <a:pPr indent="-457200" marL="457200">
              <a:lnSpc>
                <a:spcPts val="3300"/>
              </a:lnSpc>
              <a:buClr>
                <a:srgbClr val="008CCF"/>
              </a:buClr>
              <a:buAutoNum type="arabicPeriod"/>
            </a:pPr>
            <a:r>
              <a:rPr lang="en-US" sz="2400"/>
              <a:t>Configurez le numérateur et le dénominateur</a:t>
            </a:r>
            <a:r>
              <a:rPr lang="en-US" sz="2400">
                <a:latin typeface="+mj-lt"/>
              </a:rPr>
            </a:r>
            <a:r>
              <a:rPr lang="en-US" sz="2400"/>
            </a:r>
            <a:r>
              <a:rPr lang="en-US" sz="2400">
                <a:latin typeface="+mj-lt"/>
              </a:rPr>
            </a:r>
          </a:p>
          <a:p txid="9648ec4b404437b8e52ff5b88aa1c511">
            <a:pPr indent="-457200" marL="457200">
              <a:lnSpc>
                <a:spcPts val="3300"/>
              </a:lnSpc>
              <a:buClr>
                <a:srgbClr val="008CCF"/>
              </a:buClr>
              <a:buAutoNum type="arabicPeriod"/>
            </a:pPr>
            <a:r>
              <a:rPr lang="en-US" sz="2400"/>
              <a:t> </a:t>
            </a:r>
            <a:r>
              <a:rPr lang="en-US" sz="2400">
                <a:latin typeface="+mj-lt"/>
              </a:rPr>
              <a:t> Ajouter un opérateur mathématique</a:t>
            </a:r>
            <a:endParaRPr dirty="0" lang="en-US" sz="2400">
              <a:latin typeface="+mj-lt"/>
            </a:endParaRPr>
          </a:p>
          <a:p txid="fc9116a2bdf7d5cc481ac41e35872500">
            <a:pPr indent="-457200" marL="457200">
              <a:lnSpc>
                <a:spcPts val="3300"/>
              </a:lnSpc>
              <a:buClr>
                <a:srgbClr val="008CCF"/>
              </a:buClr>
              <a:buAutoNum type="arabicPeriod"/>
            </a:pPr>
            <a:r>
              <a:rPr lang="en-US" sz="2400">
                <a:latin typeface="+mj-lt"/>
              </a:rPr>
              <a:t> Vérifiez votre formule</a:t>
            </a:r>
            <a:r>
              <a:rPr lang="en-US" sz="2400"/>
            </a:r>
          </a:p>
          <a:p txid="59a7e0b83b9d99daa347f0bf1c2df097">
            <a:pPr indent="-457200" marL="457200">
              <a:lnSpc>
                <a:spcPts val="3300"/>
              </a:lnSpc>
              <a:buClr>
                <a:srgbClr val="008CCF"/>
              </a:buClr>
              <a:buAutoNum type="arabicPeriod"/>
            </a:pPr>
            <a:r>
              <a:rPr lang="en-US" sz="2400"/>
              <a:t>Cliquez sur Enregistrer</a:t>
            </a:r>
            <a:r>
              <a:rPr lang="en-US" sz="2400">
                <a:latin typeface="+mj-lt"/>
              </a:rPr>
            </a:r>
            <a:endParaRPr dirty="0" lang="en-US" sz="2400">
              <a:latin typeface="+mj-lt"/>
            </a:endParaRPr>
          </a:p>
        </p:txBody>
      </p:sp>
      <p:sp>
        <p:nvSpPr>
          <p:cNvPr id="3" name="TextBox 2">
            <a:extLst>
              <a:ext uri="{FF2B5EF4-FFF2-40B4-BE49-F238E27FC236}">
                <a16:creationId xmlns:a16="http://schemas.microsoft.com/office/drawing/2014/main" id="{6EF14607-F41A-828E-4516-23CBD380D7AC}"/>
              </a:ext>
            </a:extLst>
          </p:cNvPr>
          <p:cNvSpPr txBox="1"/>
          <p:nvPr/>
        </p:nvSpPr>
        <p:spPr>
          <a:xfrm>
            <a:off x="2011680" y="1493520"/>
            <a:ext cx="7909560" cy="830997"/>
          </a:xfrm>
          <a:prstGeom prst="rect">
            <a:avLst/>
          </a:prstGeom>
          <a:noFill/>
        </p:spPr>
        <p:txBody>
          <a:bodyPr rtlCol="0" wrap="square">
            <a:spAutoFit/>
          </a:bodyPr>
          <a:lstStyle/>
          <a:p txid="d1133050a26c40131d152ebe33fd7fcc">
            <a:pPr algn="l">
              <a:buClr>
                <a:srgbClr val="008CCF"/>
              </a:buClr>
            </a:pPr>
            <a:r>
              <a:rPr lang="es-ES" sz="2400"/>
              <a:t>Vous pouvez créer des indicateurs complexes dans DHIS2 à l'aide d'opérateurs mathématiques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Tm="44592" p14:dur="2000" spd="slow"/>
    </mc:Choice>
    <mc:Fallback xmlns="">
      <p:transition advTm="445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3" st="3"/>
                                            </p:txEl>
                                          </p:spTgt>
                                        </p:tgtEl>
                                        <p:attrNameLst>
                                          <p:attrName>style.visibility</p:attrName>
                                        </p:attrNameLst>
                                      </p:cBhvr>
                                      <p:to>
                                        <p:strVal val="visible"/>
                                      </p:to>
                                    </p:set>
                                    <p:animEffect filter="fade" transition="in">
                                      <p:cBhvr>
                                        <p:cTn dur="500" id="27"/>
                                        <p:tgtEl>
                                          <p:spTgt spid="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5">
                                            <p:txEl>
                                              <p:pRg end="4" st="4"/>
                                            </p:txEl>
                                          </p:spTgt>
                                        </p:tgtEl>
                                        <p:attrNameLst>
                                          <p:attrName>style.visibility</p:attrName>
                                        </p:attrNameLst>
                                      </p:cBhvr>
                                      <p:to>
                                        <p:strVal val="visible"/>
                                      </p:to>
                                    </p:set>
                                    <p:animEffect filter="fade" transition="in">
                                      <p:cBhvr>
                                        <p:cTn dur="500" id="32"/>
                                        <p:tgtEl>
                                          <p:spTgt spid="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5">
                                            <p:txEl>
                                              <p:pRg end="5" st="5"/>
                                            </p:txEl>
                                          </p:spTgt>
                                        </p:tgtEl>
                                        <p:attrNameLst>
                                          <p:attrName>style.visibility</p:attrName>
                                        </p:attrNameLst>
                                      </p:cBhvr>
                                      <p:to>
                                        <p:strVal val="visible"/>
                                      </p:to>
                                    </p:set>
                                    <p:animEffect filter="fade" transition="in">
                                      <p:cBhvr>
                                        <p:cTn dur="500" id="37"/>
                                        <p:tgtEl>
                                          <p:spTgt spid="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5">
                                            <p:txEl>
                                              <p:pRg end="6" st="6"/>
                                            </p:txEl>
                                          </p:spTgt>
                                        </p:tgtEl>
                                        <p:attrNameLst>
                                          <p:attrName>style.visibility</p:attrName>
                                        </p:attrNameLst>
                                      </p:cBhvr>
                                      <p:to>
                                        <p:strVal val="visible"/>
                                      </p:to>
                                    </p:set>
                                    <p:animEffect filter="fade" transition="in">
                                      <p:cBhvr>
                                        <p:cTn dur="500" id="42"/>
                                        <p:tgtEl>
                                          <p:spTgt spid="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
                                            <p:txEl>
                                              <p:pRg end="7" st="7"/>
                                            </p:txEl>
                                          </p:spTgt>
                                        </p:tgtEl>
                                        <p:attrNameLst>
                                          <p:attrName>style.visibility</p:attrName>
                                        </p:attrNameLst>
                                      </p:cBhvr>
                                      <p:to>
                                        <p:strVal val="visible"/>
                                      </p:to>
                                    </p:set>
                                    <p:animEffect filter="fade" transition="in">
                                      <p:cBhvr>
                                        <p:cTn dur="500" id="47"/>
                                        <p:tgtEl>
                                          <p:spTgt spid="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800" p14:dur="896" spd="slow">
        <p:strips/>
      </p:transition>
    </mc:Choice>
    <mc:Fallback xmlns="">
      <p:transition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Ifb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h9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iH2+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h9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iH2+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Ih9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Ifb5UlBOzImkAAABuAAAAHAAAAHVuaXZlcnNhbC9sb2NhbF9zZXR0aW5ncy54bWwNzDEOgzAMQNGdU1jeKe3WgcDGVpbSA1jERZEcG5GA4PZk+8PTb/szChy8pWDq8PV4IrDO5oMuDn/TUL8RUib1JKbsUA2h76pWbCb5cs4FJliFLt4mjiUyjxSLHHYRqOFTXv/AHpuuugFQSwMEFAACAAgAiH2+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iH2+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Ih9vlQGoq6pcgYAACYZAAAdAAAAAAAAAAEAAAAAAOARAAB1bml2ZXJzYWwvY29tbW9uX21lc3NhZ2VzLmxuZ1BLAQIAABQAAgAIAIh9vlQVHmAbowAAAH8BAAAuAAAAAAAAAAEAAAAAAI0YAAB1bml2ZXJzYWwvcGxheWJhY2tfYW5kX25hdmlnYXRpb25fc2V0dGluZ3MueG1sUEsBAgAAFAACAAgAiH2+VFmBjoFRBAAA3BUAACcAAAAAAAAAAQAAAAAAfBkAAHVuaXZlcnNhbC9mbGFzaF9wdWJsaXNoaW5nX3NldHRpbmdzLnhtbFBLAQIAABQAAgAIAIh9vlSh04FOhgMAAOAMAAAhAAAAAAAAAAEAAAAAABIeAAB1bml2ZXJzYWwvZmxhc2hfc2tpbl9zZXR0aW5ncy54bWxQSwECAAAUAAIACACIfb5UkUoaz0wEAABmFQAAJgAAAAAAAAABAAAAAADXIQAAdW5pdmVyc2FsL2h0bWxfcHVibGlzaGluZ19zZXR0aW5ncy54bWxQSwECAAAUAAIACACIfb5U603iqcMBAACLBgAAIQAAAAAAAAABAAAAAABnJgAAdW5pdmVyc2FsL2h0bWxfc2tpbl9zZXR0aW5ncy5qc29uUEsBAgAAFAACAAgAiH2+VJQTsyJpAAAAbgAAABwAAAAAAAAAAQAAAAAAaSgAAHVuaXZlcnNhbC9sb2NhbF9zZXR0aW5ncy54bWxQSwECAAAUAAIACACIfb5UB/ApiUsTAABVMQAAFwAAAAAAAAAAAAAAAAAMKQAAdW5pdmVyc2FsL3VuaXZlcnNhbC5wbmdQSwECAAAUAAIACACIfb5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ULTRA_SCORM_COURCE_TITLE" val="6.1.4 Creating indicators - Part 2"/>
  <p:tag name="ISPRING_PRESENTATION_TITLE" val="6.1.4 Creating indicators - Part 2"/>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04. DHIS2 Customization/6.1.4 Creating indicators - Part 2&quot;,&quot;onlineDestinationFolderId&quot;:&quot;ce223f88-e01e-11ec-847c-eafa8ecb0fb8&quot;,&quot;onlineDestinationUrl&quot;:&quot;dhis2-academy.ispring.com&quot;,&quot;uploadSources&quot;:true}}"/>
  <p:tag name="FLASHSPRING_ZOOM_TAG" val="69"/>
  <p:tag name="ISPRING_PRESENTATION_INFO_2" val="&lt;?xml version=&quot;1.0&quot; encoding=&quot;UTF-8&quot; standalone=&quot;no&quot; ?&gt;&#10;&lt;presentation2&gt;&#10;&#10;  &lt;slides&gt;&#10;    &lt;slide id=&quot;{133ADBD4-A7FF-476D-B5CC-24344EF6A7F4}&quot; pptId=&quot;299&quot;/&gt;&#10;    &lt;slide id=&quot;{9588FD90-4484-4103-8A57-AC738B1305F9}&quot; pptId=&quot;306&quot;/&gt;&#10;    &lt;slide id=&quot;{B9EB71CB-329D-4710-B5EB-526EB4DB20F5}&quot; pptId=&quot;300&quot;/&gt;&#10;    &lt;slide id=&quot;{A156E1D4-A867-45E8-8055-C1F8EA09F2F3}&quot; pptId=&quot;305&quot;/&gt;&#10;    &lt;slide id=&quot;{D901273A-94A6-44B5-82F9-5F1FA8F90076}&quot; pptId=&quot;303&quot;/&gt;&#10;    &lt;slide id=&quot;{323D3016-DD11-4E0C-B9AE-A76FFC8A4545}&quot; pptId=&quot;304&quot;/&gt;&#10;    &lt;slide id=&quot;{AE8E5186-C4BC-4267-9280-068CA20AEA42}&quot; pptId=&quot;272&quot;/&gt;&#10;  &lt;/slides&gt;&#10;&#10;  &lt;narration&gt;&#10;    &lt;audioTracks&gt;&#10;      &lt;audioTrack muted=&quot;false&quot; name=&quot;Intro&quot; resource=&quot;c429839d&quot; slideId=&quot;{133ADBD4-A7FF-476D-B5CC-24344EF6A7F4}&quot; startTime=&quot;0&quot; stepIndex=&quot;0&quot; volume=&quot;1&quot;&gt;&#10;        &lt;audio channels=&quot;2&quot; format=&quot;fltp&quot; sampleRate=&quot;44100&quot;/&gt;&#10;      &lt;/audioTrack&gt;&#10;      &lt;audioTrack muted=&quot;false&quot; name=&quot;outro&quot; resource=&quot;542c88ab&quot; slideId=&quot;{AE8E5186-C4BC-4267-9280-068CA20AEA42}&quot; startTime=&quot;0&quot; stepIndex=&quot;0&quot; volume=&quot;1&quot;&gt;&#10;        &lt;audio channels=&quot;2&quot; format=&quot;fltp&quot; sampleRate=&quot;44100&quot;/&gt;&#10;      &lt;/audioTrack&gt;&#10;      &lt;audioTrack muted=&quot;false&quot; name=&quot;Slide 2&quot; resource=&quot;867d72e4&quot; slideId=&quot;{9588FD90-4484-4103-8A57-AC738B1305F9}&quot; startTime=&quot;0&quot; stepIndex=&quot;0&quot; volume=&quot;1&quot;&gt;&#10;        &lt;audio channels=&quot;2&quot; format=&quot;fltp&quot; sampleRate=&quot;48000&quot;/&gt;&#10;      &lt;/audioTrack&gt;&#10;      &lt;audioTrack muted=&quot;false&quot; name=&quot;Slide 3&quot; resource=&quot;27631da2&quot; slideId=&quot;{B9EB71CB-329D-4710-B5EB-526EB4DB20F5}&quot; startTime=&quot;0&quot; stepIndex=&quot;0&quot; volume=&quot;1&quot;&gt;&#10;        &lt;audio channels=&quot;2&quot; format=&quot;fltp&quot; sampleRate=&quot;48000&quot;/&gt;&#10;      &lt;/audioTrack&gt;&#10;      &lt;audioTrack muted=&quot;false&quot; name=&quot;Slide 4&quot; resource=&quot;b749e208&quot; slideId=&quot;{A156E1D4-A867-45E8-8055-C1F8EA09F2F3}&quot; startTime=&quot;0&quot; stepIndex=&quot;0&quot; volume=&quot;1&quot;&gt;&#10;        &lt;audio channels=&quot;2&quot; format=&quot;fltp&quot; sampleRate=&quot;48000&quot;/&gt;&#10;      &lt;/audioTrack&gt;&#10;      &lt;audioTrack muted=&quot;false&quot; name=&quot;Slide 6&quot; resource=&quot;d5d7c158&quot; slideId=&quot;{323D3016-DD11-4E0C-B9AE-A76FFC8A4545}&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 name="ISPRING_SCREEN_RECS_UPDATED" val="D:\DHIS2_Projects\DHIS2Fundamentals2.0\DHIS2Customization\iSpring\6.1.4 Creating indicators - Part 2\6.1.4 Creating Indicators Part 2"/>
  <p:tag name="ISPRING_RESOURCE_FOLDER" val="D:\DHIS2_Projects\DHIS2Fundamentals2.0\DHIS2Customization\iSpring\6.1.4 Creating indicators - Part 2\6.1.4 Creating Indicators Part 2"/>
  <p:tag name="ISPRING_PRESENTATION_PATH" val="D:\DHIS2_Projects\DHIS2Fundamentals2.0\DHIS2Customization\iSpring\6.1.4 Creating indicators - Part 2\6.1.4 Creating Indicators Part 2.pptx"/>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33ADBD4-A7FF-476D-B5CC-24344EF6A7F4}"/>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7.944"/>
  <p:tag name="TIMING" val="|1.781|1.731"/>
  <p:tag name="ISPRING_SLIDE_ID_2" val="{9588FD90-4484-4103-8A57-AC738B1305F9}"/>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10.104"/>
  <p:tag name="TIMING" val="|6.746"/>
  <p:tag name="ISPRING_SLIDE_ID_2" val="{B9EB71CB-329D-4710-B5EB-526EB4DB20F5}"/>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BD76BC6-0152-4CF1-8FB1-C84477E7547A}:305"/>
  <p:tag name="GENSWF_ADVANCE_TIME" val="24.672"/>
  <p:tag name="TIMING" val="|0.605|3.298|5.781|6.564|4.375|2.501"/>
  <p:tag name="ISPRING_SLIDE_ID_2" val="{A156E1D4-A867-45E8-8055-C1F8EA09F2F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D901273A-94A6-44B5-82F9-5F1FA8F90076}"/>
  <p:tag name="GENSWF_ADVANCE_TIME" val="184.624"/>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44.592"/>
  <p:tag name="TIMING" val="|3.284|11.547|2.154|1.687|1.781|3.759|9.282|4.809|3.483"/>
  <p:tag name="ISPRING_SLIDE_ID_2" val="{323D3016-DD11-4E0C-B9AE-A76FFC8A4545}"/>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AE8E5186-C4BC-4267-9280-068CA20AEA4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22605</TotalTime>
  <Words>768</Words>
  <Application>Microsoft Macintosh PowerPoint</Application>
  <PresentationFormat>Widescreen</PresentationFormat>
  <Paragraphs>54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example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6.1.4 Creating indicators - Part 2</dc:title>
  <dc:subject>elearning</dc:subject>
  <dc:creator>Alejandra Avila</dc:creator>
  <cp:lastModifiedBy>Simona Sekerova</cp:lastModifiedBy>
  <cp:revision>758</cp:revision>
  <cp:lastPrinted>2021-06-09T13:32:46Z</cp:lastPrinted>
  <dcterms:created xsi:type="dcterms:W3CDTF">2021-02-03T12:41:27Z</dcterms:created>
  <dcterms:modified xsi:type="dcterms:W3CDTF">2023-04-18T08:12:11Z</dcterms:modified>
</cp:coreProperties>
</file>